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0"/>
    <p:restoredTop sz="94647"/>
  </p:normalViewPr>
  <p:slideViewPr>
    <p:cSldViewPr snapToGrid="0" snapToObjects="1">
      <p:cViewPr>
        <p:scale>
          <a:sx n="125" d="100"/>
          <a:sy n="125" d="100"/>
        </p:scale>
        <p:origin x="2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5AE9-7386-5D4F-82FE-3709010DD3F1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D989F-FE94-2946-BBDD-4E128FCDD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4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tutorials/eager/custom_training_walkthrough#configure_imports_and_eager_execu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4" Type="http://schemas.openxmlformats.org/officeDocument/2006/relationships/image" Target="../media/image39.gif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cartpole-introduction-to-reinforcement-learning-ed0eb5b58288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drive/1eecEBoVNayubDFNxQuJHYtmHvgbUhJwP#scrollTo=Rq4NAPCkzO2z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ncbi.nlm.nih.gov/pubmed/2870606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deepmind.com/blog/alphago-zero-learning-scrat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ail.eecs.berkeley.edu/deeprlcourse-fa17/index.html#lec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8867"/>
            <a:ext cx="7772400" cy="3831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ECE 447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Beyond Linear Control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096932"/>
            <a:ext cx="6858000" cy="1151467"/>
          </a:xfrm>
        </p:spPr>
        <p:txBody>
          <a:bodyPr/>
          <a:lstStyle/>
          <a:p>
            <a:r>
              <a:rPr lang="en-US" dirty="0" smtClean="0"/>
              <a:t>Spring 2019</a:t>
            </a:r>
          </a:p>
          <a:p>
            <a:r>
              <a:rPr lang="en-US" dirty="0" smtClean="0"/>
              <a:t>Prof. Eric Klavins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States, Actions and Rewards</a:t>
            </a:r>
            <a:endParaRPr lang="en-US" dirty="0"/>
          </a:p>
        </p:txBody>
      </p:sp>
      <p:pic>
        <p:nvPicPr>
          <p:cNvPr id="4098" name="Picture 2" descr="https://cdn-images-1.medium.com/max/1600/1*mPGk9WTNNvp3i4-9JFgD3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80" y="1550012"/>
            <a:ext cx="6550269" cy="25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269" y="4521117"/>
            <a:ext cx="78551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Video game: Action = move or fire, reward =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Walking: Action = apply torque to joins, reward = distance traveled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Controls tasks: Action = input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,reward = 1 / error.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Chess: Action = move a piece, reward = 1 if action results in a win, 0 otherwise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7895"/>
            <a:ext cx="7886700" cy="2210044"/>
          </a:xfrm>
        </p:spPr>
        <p:txBody>
          <a:bodyPr/>
          <a:lstStyle/>
          <a:p>
            <a:r>
              <a:rPr lang="en-US" dirty="0" smtClean="0"/>
              <a:t>A policy is a parameterized probability distribution that says what to do in a given state, and is written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58" y="2371266"/>
            <a:ext cx="1473688" cy="618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7512" y="3199271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Parameter vector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0835" y="3149654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State at step </a:t>
            </a:r>
            <a:r>
              <a:rPr lang="en-US" dirty="0">
                <a:solidFill>
                  <a:schemeClr val="accent2"/>
                </a:solidFill>
              </a:rPr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7613" y="3555189"/>
            <a:ext cx="230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Action to take at step 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71800" y="2940322"/>
            <a:ext cx="175846" cy="307731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569677" y="2940323"/>
            <a:ext cx="26076" cy="542459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079030" y="2940323"/>
            <a:ext cx="366458" cy="257072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3458" y="3947337"/>
            <a:ext cx="8500542" cy="2728448"/>
            <a:chOff x="643458" y="3947337"/>
            <a:chExt cx="8500542" cy="27284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092" y="4805703"/>
              <a:ext cx="6611815" cy="131110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81651" y="6029454"/>
              <a:ext cx="2962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Probability of new state given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the old state and an action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6367431" y="5486995"/>
              <a:ext cx="26076" cy="54245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43458" y="3947337"/>
              <a:ext cx="75947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2800" dirty="0" smtClean="0"/>
                <a:t>Trajectories result from policies and the environment: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Goals and obstacles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3738" y="1611558"/>
            <a:ext cx="4035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States</a:t>
            </a:r>
            <a:r>
              <a:rPr lang="en-US" dirty="0" smtClean="0"/>
              <a:t>: (</a:t>
            </a:r>
            <a:r>
              <a:rPr lang="en-US" dirty="0" err="1" smtClean="0"/>
              <a:t>x,y</a:t>
            </a:r>
            <a:r>
              <a:rPr lang="en-US" dirty="0" smtClean="0"/>
              <a:t>) location</a:t>
            </a:r>
          </a:p>
          <a:p>
            <a:endParaRPr lang="en-US" dirty="0"/>
          </a:p>
          <a:p>
            <a:r>
              <a:rPr lang="en-US" b="1" dirty="0" smtClean="0"/>
              <a:t>Rewards: </a:t>
            </a:r>
            <a:r>
              <a:rPr lang="en-US" dirty="0" smtClean="0"/>
              <a:t>-1, 0, or 10 depending on state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/>
              <a:t>Action</a:t>
            </a:r>
            <a:r>
              <a:rPr lang="en-US" dirty="0" smtClean="0"/>
              <a:t>: up, down, right, left</a:t>
            </a:r>
          </a:p>
          <a:p>
            <a:endParaRPr lang="en-US" dirty="0"/>
          </a:p>
          <a:p>
            <a:r>
              <a:rPr lang="en-US" b="1" dirty="0" smtClean="0"/>
              <a:t>Environment</a:t>
            </a:r>
            <a:r>
              <a:rPr lang="en-US" dirty="0" smtClean="0"/>
              <a:t>: Moves the requested direction unless at an edge</a:t>
            </a:r>
          </a:p>
          <a:p>
            <a:endParaRPr lang="en-US" dirty="0"/>
          </a:p>
          <a:p>
            <a:r>
              <a:rPr lang="en-US" b="1" dirty="0" smtClean="0"/>
              <a:t>Policies</a:t>
            </a:r>
            <a:r>
              <a:rPr lang="en-US" dirty="0" smtClean="0"/>
              <a:t>: probability of going up, down, right, or left in each state.</a:t>
            </a:r>
          </a:p>
          <a:p>
            <a:endParaRPr lang="en-US" dirty="0"/>
          </a:p>
          <a:p>
            <a:r>
              <a:rPr lang="en-US" dirty="0" smtClean="0"/>
              <a:t>=&gt; A policy has 4 x width x height parameters (100 in this case)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831" y="5857937"/>
            <a:ext cx="835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 </a:t>
            </a:r>
            <a:r>
              <a:rPr lang="en-US" b="1" dirty="0" smtClean="0"/>
              <a:t>trajectory</a:t>
            </a:r>
            <a:r>
              <a:rPr lang="en-US" dirty="0" smtClean="0"/>
              <a:t>: (0,0), up, (0,1), up, (0,2) up, (0,3), down, (0,2), right, (1,2), down,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8" y="1844147"/>
            <a:ext cx="3263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92" y="1522583"/>
            <a:ext cx="4835281" cy="1120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490625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𝜽 so that the expected sum of rewards over all trajectories is maximized. 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5029200" y="1338880"/>
            <a:ext cx="219807" cy="2699238"/>
          </a:xfrm>
          <a:prstGeom prst="rightBrace">
            <a:avLst>
              <a:gd name="adj1" fmla="val 40333"/>
              <a:gd name="adj2" fmla="val 50000"/>
            </a:avLst>
          </a:prstGeom>
          <a:ln w="25400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92499" y="2848146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J(𝜽)</a:t>
            </a:r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8650" y="4063588"/>
            <a:ext cx="8107807" cy="2431318"/>
            <a:chOff x="628650" y="4063588"/>
            <a:chExt cx="8107807" cy="24313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209" y="4413955"/>
              <a:ext cx="6900078" cy="11867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177004" y="6125574"/>
              <a:ext cx="4559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Sum over sample trajectories produced by π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𝜽</a:t>
              </a:r>
              <a:r>
                <a:rPr lang="en-US" dirty="0" smtClean="0">
                  <a:solidFill>
                    <a:schemeClr val="accent2"/>
                  </a:solidFill>
                </a:rPr>
                <a:t>.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6059700" y="5583115"/>
              <a:ext cx="26076" cy="54245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28650" y="4063588"/>
              <a:ext cx="77240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/>
                <a:t>Approximation: Just run policy π</a:t>
              </a:r>
              <a:r>
                <a:rPr lang="en-US" baseline="-25000" smtClean="0"/>
                <a:t>𝜽</a:t>
              </a:r>
              <a:r>
                <a:rPr lang="en-US" baseline="-25000" smtClean="0">
                  <a:solidFill>
                    <a:schemeClr val="accent2"/>
                  </a:solidFill>
                </a:rPr>
                <a:t> </a:t>
              </a:r>
              <a:r>
                <a:rPr lang="en-US" smtClean="0"/>
                <a:t>a bunch of times to estimate the average reward.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</a:t>
            </a:r>
            <a:r>
              <a:rPr lang="en-US" dirty="0"/>
              <a:t>J(𝜽</a:t>
            </a:r>
            <a:r>
              <a:rPr lang="en-US" dirty="0" smtClean="0"/>
              <a:t>) </a:t>
            </a:r>
            <a:r>
              <a:rPr lang="en-US" sz="2000" dirty="0" smtClean="0"/>
              <a:t>Using Gradient Assent 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87162" y="4573868"/>
            <a:ext cx="3982915" cy="0"/>
          </a:xfrm>
          <a:prstGeom prst="line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2936631" y="1804291"/>
            <a:ext cx="2931" cy="2921977"/>
          </a:xfrm>
          <a:prstGeom prst="line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87162" y="2607864"/>
            <a:ext cx="3710354" cy="2118404"/>
          </a:xfrm>
          <a:custGeom>
            <a:avLst/>
            <a:gdLst>
              <a:gd name="connsiteX0" fmla="*/ 0 w 5961184"/>
              <a:gd name="connsiteY0" fmla="*/ 979588 h 2118404"/>
              <a:gd name="connsiteX1" fmla="*/ 1301261 w 5961184"/>
              <a:gd name="connsiteY1" fmla="*/ 38811 h 2118404"/>
              <a:gd name="connsiteX2" fmla="*/ 2074984 w 5961184"/>
              <a:gd name="connsiteY2" fmla="*/ 241034 h 2118404"/>
              <a:gd name="connsiteX3" fmla="*/ 2549769 w 5961184"/>
              <a:gd name="connsiteY3" fmla="*/ 803742 h 2118404"/>
              <a:gd name="connsiteX4" fmla="*/ 3130061 w 5961184"/>
              <a:gd name="connsiteY4" fmla="*/ 715819 h 2118404"/>
              <a:gd name="connsiteX5" fmla="*/ 3578469 w 5961184"/>
              <a:gd name="connsiteY5" fmla="*/ 601519 h 2118404"/>
              <a:gd name="connsiteX6" fmla="*/ 3974123 w 5961184"/>
              <a:gd name="connsiteY6" fmla="*/ 733404 h 2118404"/>
              <a:gd name="connsiteX7" fmla="*/ 4686300 w 5961184"/>
              <a:gd name="connsiteY7" fmla="*/ 1357657 h 2118404"/>
              <a:gd name="connsiteX8" fmla="*/ 5073161 w 5961184"/>
              <a:gd name="connsiteY8" fmla="*/ 2034665 h 2118404"/>
              <a:gd name="connsiteX9" fmla="*/ 5547946 w 5961184"/>
              <a:gd name="connsiteY9" fmla="*/ 2096211 h 2118404"/>
              <a:gd name="connsiteX10" fmla="*/ 5961184 w 5961184"/>
              <a:gd name="connsiteY10" fmla="*/ 1929157 h 21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1184" h="2118404">
                <a:moveTo>
                  <a:pt x="0" y="979588"/>
                </a:moveTo>
                <a:cubicBezTo>
                  <a:pt x="477715" y="570745"/>
                  <a:pt x="955430" y="161903"/>
                  <a:pt x="1301261" y="38811"/>
                </a:cubicBezTo>
                <a:cubicBezTo>
                  <a:pt x="1647092" y="-84281"/>
                  <a:pt x="1866899" y="113546"/>
                  <a:pt x="2074984" y="241034"/>
                </a:cubicBezTo>
                <a:cubicBezTo>
                  <a:pt x="2283069" y="368522"/>
                  <a:pt x="2373923" y="724611"/>
                  <a:pt x="2549769" y="803742"/>
                </a:cubicBezTo>
                <a:cubicBezTo>
                  <a:pt x="2725615" y="882873"/>
                  <a:pt x="2958611" y="749523"/>
                  <a:pt x="3130061" y="715819"/>
                </a:cubicBezTo>
                <a:cubicBezTo>
                  <a:pt x="3301511" y="682115"/>
                  <a:pt x="3437792" y="598588"/>
                  <a:pt x="3578469" y="601519"/>
                </a:cubicBezTo>
                <a:cubicBezTo>
                  <a:pt x="3719146" y="604450"/>
                  <a:pt x="3789485" y="607381"/>
                  <a:pt x="3974123" y="733404"/>
                </a:cubicBezTo>
                <a:cubicBezTo>
                  <a:pt x="4158762" y="859427"/>
                  <a:pt x="4503127" y="1140780"/>
                  <a:pt x="4686300" y="1357657"/>
                </a:cubicBezTo>
                <a:cubicBezTo>
                  <a:pt x="4869473" y="1574534"/>
                  <a:pt x="4929553" y="1911573"/>
                  <a:pt x="5073161" y="2034665"/>
                </a:cubicBezTo>
                <a:cubicBezTo>
                  <a:pt x="5216769" y="2157757"/>
                  <a:pt x="5399942" y="2113796"/>
                  <a:pt x="5547946" y="2096211"/>
                </a:cubicBezTo>
                <a:cubicBezTo>
                  <a:pt x="5695950" y="2078626"/>
                  <a:pt x="5961184" y="1929157"/>
                  <a:pt x="5961184" y="192915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36664" y="457344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𝜽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5974" y="2633819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J(𝜽) </a:t>
            </a: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72253" y="2277311"/>
            <a:ext cx="1046285" cy="1469483"/>
          </a:xfrm>
          <a:prstGeom prst="line">
            <a:avLst/>
          </a:prstGeom>
          <a:ln w="1587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2"/>
          </p:cNvCxnSpPr>
          <p:nvPr/>
        </p:nvCxnSpPr>
        <p:spPr>
          <a:xfrm flipH="1" flipV="1">
            <a:off x="4078671" y="2848898"/>
            <a:ext cx="44922" cy="1724970"/>
          </a:xfrm>
          <a:prstGeom prst="line">
            <a:avLst/>
          </a:prstGeom>
          <a:ln w="15875">
            <a:solidFill>
              <a:schemeClr val="accent1"/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2"/>
          </p:cNvCxnSpPr>
          <p:nvPr/>
        </p:nvCxnSpPr>
        <p:spPr>
          <a:xfrm>
            <a:off x="2936631" y="2848898"/>
            <a:ext cx="1142040" cy="0"/>
          </a:xfrm>
          <a:prstGeom prst="line">
            <a:avLst/>
          </a:prstGeom>
          <a:ln w="15875">
            <a:solidFill>
              <a:schemeClr val="accent1"/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21" y="1877826"/>
            <a:ext cx="951485" cy="41145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150577" y="5317984"/>
            <a:ext cx="3505200" cy="1311989"/>
            <a:chOff x="3150577" y="5317984"/>
            <a:chExt cx="3505200" cy="131198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0577" y="5317984"/>
              <a:ext cx="3505200" cy="6731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642339" y="6260641"/>
              <a:ext cx="1421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Learning rate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4937417" y="5863095"/>
              <a:ext cx="24576" cy="415068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17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1199"/>
            <a:ext cx="7886700" cy="1325563"/>
          </a:xfrm>
        </p:spPr>
        <p:txBody>
          <a:bodyPr/>
          <a:lstStyle/>
          <a:p>
            <a:r>
              <a:rPr lang="en-US" dirty="0" smtClean="0"/>
              <a:t>Approximating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853"/>
          <a:stretch/>
        </p:blipFill>
        <p:spPr>
          <a:xfrm>
            <a:off x="4281853" y="624076"/>
            <a:ext cx="1547446" cy="67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4" y="1690689"/>
            <a:ext cx="4725865" cy="1537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37" y="3563071"/>
            <a:ext cx="3646610" cy="930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179" y="2418829"/>
            <a:ext cx="3763411" cy="18464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47158"/>
          <a:stretch/>
        </p:blipFill>
        <p:spPr>
          <a:xfrm>
            <a:off x="2061796" y="5417650"/>
            <a:ext cx="3800476" cy="94787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38729" y="4493141"/>
            <a:ext cx="3723543" cy="992946"/>
            <a:chOff x="2138729" y="4493141"/>
            <a:chExt cx="3723543" cy="9929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r="52139"/>
            <a:stretch/>
          </p:blipFill>
          <p:spPr>
            <a:xfrm>
              <a:off x="2420083" y="4493141"/>
              <a:ext cx="3442189" cy="94787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31706" r="60579"/>
            <a:stretch/>
          </p:blipFill>
          <p:spPr>
            <a:xfrm>
              <a:off x="2138729" y="4556017"/>
              <a:ext cx="281354" cy="93007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93" y="4555970"/>
            <a:ext cx="2176097" cy="7065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6710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53"/>
          <a:stretch/>
        </p:blipFill>
        <p:spPr>
          <a:xfrm>
            <a:off x="4222860" y="691357"/>
            <a:ext cx="1547446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711"/>
          <a:stretch/>
        </p:blipFill>
        <p:spPr>
          <a:xfrm>
            <a:off x="2587522" y="3241127"/>
            <a:ext cx="3473032" cy="94787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4335" y="1453779"/>
            <a:ext cx="6489292" cy="1663046"/>
            <a:chOff x="1769806" y="1434115"/>
            <a:chExt cx="6489292" cy="16630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8719"/>
            <a:stretch/>
          </p:blipFill>
          <p:spPr>
            <a:xfrm>
              <a:off x="1946788" y="1434115"/>
              <a:ext cx="6312310" cy="158438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9806" y="2782529"/>
              <a:ext cx="1150375" cy="31463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17" y="3942940"/>
            <a:ext cx="5588751" cy="26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REINFORCE Algorithm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07444" y="1592367"/>
            <a:ext cx="6622155" cy="4525092"/>
            <a:chOff x="1312477" y="1690689"/>
            <a:chExt cx="6622155" cy="45250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477" y="1690689"/>
              <a:ext cx="6519046" cy="45250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31742" y="3569110"/>
              <a:ext cx="1002890" cy="117987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2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799303"/>
            <a:ext cx="8241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reinforce-</a:t>
            </a:r>
            <a:r>
              <a:rPr lang="en-US" dirty="0" err="1" smtClean="0"/>
              <a:t>map.ipynb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Questions:</a:t>
            </a:r>
          </a:p>
          <a:p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Given that trajectories are length 15, what is the maximum reward a trajectory could get?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What happens when you increase the learning rate?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What happens when you decrease the number of samples per epoch?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Can you change the map to get it stuck in a local minima?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control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x’ = 1.1 x + u</a:t>
            </a:r>
          </a:p>
          <a:p>
            <a:endParaRPr lang="en-US" dirty="0"/>
          </a:p>
          <a:p>
            <a:r>
              <a:rPr lang="en-US" dirty="0" smtClean="0"/>
              <a:t>Discretize state</a:t>
            </a:r>
          </a:p>
          <a:p>
            <a:r>
              <a:rPr lang="en-US" dirty="0" smtClean="0"/>
              <a:t>For each discretized state q, choose a u according to a normal distribution N(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q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q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parameters are then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q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q</a:t>
            </a:r>
            <a:r>
              <a:rPr lang="en-US" baseline="-25000" dirty="0" smtClean="0"/>
              <a:t> </a:t>
            </a:r>
            <a:r>
              <a:rPr lang="en-US" dirty="0" smtClean="0"/>
              <a:t>for q in the set of discretized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34316" y="1690689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Linear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System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0639" y="3487902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Linear Controller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4885" y="3487902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Linear Estimator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150242" y="1992212"/>
            <a:ext cx="369277" cy="3692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/>
          <p:cNvCxnSpPr>
            <a:endCxn id="9" idx="2"/>
          </p:cNvCxnSpPr>
          <p:nvPr/>
        </p:nvCxnSpPr>
        <p:spPr>
          <a:xfrm>
            <a:off x="945696" y="2173289"/>
            <a:ext cx="1204546" cy="3562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6"/>
            <a:endCxn id="4" idx="1"/>
          </p:cNvCxnSpPr>
          <p:nvPr/>
        </p:nvCxnSpPr>
        <p:spPr>
          <a:xfrm flipV="1">
            <a:off x="2519519" y="2173289"/>
            <a:ext cx="1814797" cy="3562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</p:cNvCxnSpPr>
          <p:nvPr/>
        </p:nvCxnSpPr>
        <p:spPr>
          <a:xfrm>
            <a:off x="6010716" y="2173289"/>
            <a:ext cx="2338103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1"/>
            <a:endCxn id="5" idx="3"/>
          </p:cNvCxnSpPr>
          <p:nvPr/>
        </p:nvCxnSpPr>
        <p:spPr>
          <a:xfrm flipH="1">
            <a:off x="4727039" y="3970502"/>
            <a:ext cx="937846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8" idx="3"/>
          </p:cNvCxnSpPr>
          <p:nvPr/>
        </p:nvCxnSpPr>
        <p:spPr>
          <a:xfrm rot="5400000">
            <a:off x="6684793" y="2829781"/>
            <a:ext cx="1797213" cy="484228"/>
          </a:xfrm>
          <a:prstGeom prst="bentConnector2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5" idx="1"/>
            <a:endCxn id="9" idx="4"/>
          </p:cNvCxnSpPr>
          <p:nvPr/>
        </p:nvCxnSpPr>
        <p:spPr>
          <a:xfrm rot="10800000">
            <a:off x="2334881" y="2361490"/>
            <a:ext cx="715758" cy="1609013"/>
          </a:xfrm>
          <a:prstGeom prst="bentConnector2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73931" y="1750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94989" y="23341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28650" y="196480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356334" y="193549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245270" y="1806485"/>
            <a:ext cx="3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43514" y="36187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41" name="Elbow Connector 40"/>
          <p:cNvCxnSpPr>
            <a:stCxn id="39" idx="2"/>
            <a:endCxn id="8" idx="0"/>
          </p:cNvCxnSpPr>
          <p:nvPr/>
        </p:nvCxnSpPr>
        <p:spPr>
          <a:xfrm rot="16200000" flipH="1">
            <a:off x="4306792" y="1291608"/>
            <a:ext cx="1312085" cy="3080502"/>
          </a:xfrm>
          <a:prstGeom prst="bentConnector3">
            <a:avLst>
              <a:gd name="adj1" fmla="val 60052"/>
            </a:avLst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43639" y="350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^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50107" y="3535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 x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13214" y="3434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^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86491" y="4930781"/>
            <a:ext cx="397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Plant is assumed linear (or linearized)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Plant is well understood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 is to track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randomness or substantial noise</a:t>
            </a:r>
          </a:p>
        </p:txBody>
      </p:sp>
    </p:spTree>
    <p:extLst>
      <p:ext uri="{BB962C8B-B14F-4D97-AF65-F5344CB8AC3E}">
        <p14:creationId xmlns:p14="http://schemas.microsoft.com/office/powerpoint/2010/main" val="165595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REINFORCE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6489" y="2910665"/>
            <a:ext cx="5891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term is called the “cost to go”.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Only a sample of a reward for a single trajectory.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if we could come up with a model of the cost to go that was more accurate and remembered past trials?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99" t="27387" r="13350" b="56099"/>
          <a:stretch/>
        </p:blipFill>
        <p:spPr>
          <a:xfrm>
            <a:off x="1111045" y="1818967"/>
            <a:ext cx="6593294" cy="91439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23768" y="5466736"/>
            <a:ext cx="123886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62633" y="4635910"/>
            <a:ext cx="1130709" cy="830826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93342" y="4635909"/>
            <a:ext cx="884904" cy="555524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78246" y="5191433"/>
            <a:ext cx="707922" cy="806245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86168" y="5336778"/>
            <a:ext cx="973394" cy="66090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86267" y="4967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476469" y="46879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897229" y="45033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r>
              <a:rPr lang="en-US" baseline="-25000" smtClean="0"/>
              <a:t>3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693261" y="51914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r>
              <a:rPr lang="en-US" baseline="-25000"/>
              <a:t>4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572865" y="56338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87067" y="4467611"/>
            <a:ext cx="3729893" cy="2103749"/>
            <a:chOff x="1762602" y="4182475"/>
            <a:chExt cx="3729893" cy="2103749"/>
          </a:xfrm>
        </p:grpSpPr>
        <p:grpSp>
          <p:nvGrpSpPr>
            <p:cNvPr id="31" name="Group 30"/>
            <p:cNvGrpSpPr/>
            <p:nvPr/>
          </p:nvGrpSpPr>
          <p:grpSpPr>
            <a:xfrm rot="21281099">
              <a:off x="1788424" y="4182475"/>
              <a:ext cx="3696929" cy="1361769"/>
              <a:chOff x="3682181" y="5326945"/>
              <a:chExt cx="3696929" cy="1361769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639749">
              <a:off x="1795566" y="4721123"/>
              <a:ext cx="3696929" cy="1361769"/>
              <a:chOff x="3682181" y="5326945"/>
              <a:chExt cx="3696929" cy="1361769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rot="639749" flipV="1">
              <a:off x="1762602" y="5066243"/>
              <a:ext cx="3696929" cy="1219981"/>
              <a:chOff x="3682181" y="5326945"/>
              <a:chExt cx="3696929" cy="1361769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Straight Arrow Connector 42"/>
          <p:cNvCxnSpPr/>
          <p:nvPr/>
        </p:nvCxnSpPr>
        <p:spPr>
          <a:xfrm flipV="1">
            <a:off x="5240593" y="2645244"/>
            <a:ext cx="1332272" cy="429784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044913-68D7-284F-8978-5E39D945D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4"/>
          <a:stretch/>
        </p:blipFill>
        <p:spPr>
          <a:xfrm>
            <a:off x="193138" y="1494514"/>
            <a:ext cx="8950862" cy="36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044913-68D7-284F-8978-5E39D945D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4"/>
          <a:stretch/>
        </p:blipFill>
        <p:spPr>
          <a:xfrm>
            <a:off x="193138" y="1494514"/>
            <a:ext cx="8950862" cy="36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6D38D9-23B9-F044-9886-3D9DCF0E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13" y="4061062"/>
            <a:ext cx="3283974" cy="1300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FF92F0-0D82-A244-BE69-375A3C754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28" y="5569708"/>
            <a:ext cx="3177351" cy="108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88E964-33DB-9A41-A0E1-2AF97701E432}"/>
              </a:ext>
            </a:extLst>
          </p:cNvPr>
          <p:cNvSpPr txBox="1"/>
          <p:nvPr/>
        </p:nvSpPr>
        <p:spPr>
          <a:xfrm>
            <a:off x="752957" y="5884152"/>
            <a:ext cx="193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Activation Function:</a:t>
            </a:r>
          </a:p>
        </p:txBody>
      </p:sp>
    </p:spTree>
    <p:extLst>
      <p:ext uri="{BB962C8B-B14F-4D97-AF65-F5344CB8AC3E}">
        <p14:creationId xmlns:p14="http://schemas.microsoft.com/office/powerpoint/2010/main" val="9990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918"/>
            <a:ext cx="7886700" cy="1325563"/>
          </a:xfrm>
        </p:spPr>
        <p:txBody>
          <a:bodyPr/>
          <a:lstStyle/>
          <a:p>
            <a:r>
              <a:rPr lang="en-US" dirty="0" smtClean="0"/>
              <a:t>Common Activation 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129821-1384-8E43-80ED-407CC6D8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36" y="1401481"/>
            <a:ext cx="6783128" cy="52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49767F-7CEF-CA43-9C85-9FC49A33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" y="1774460"/>
            <a:ext cx="8810708" cy="44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Layers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F1D556-BC7A-8541-B691-762D7DD4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93" y="1463613"/>
            <a:ext cx="4868646" cy="329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F31F50-7053-364F-A705-1431FB437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10414" r="42934" b="15312"/>
          <a:stretch/>
        </p:blipFill>
        <p:spPr>
          <a:xfrm>
            <a:off x="275304" y="2219765"/>
            <a:ext cx="3663578" cy="2299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F52841-1F5A-3A4B-9740-8BFBDE903CA5}"/>
              </a:ext>
            </a:extLst>
          </p:cNvPr>
          <p:cNvSpPr txBox="1"/>
          <p:nvPr/>
        </p:nvSpPr>
        <p:spPr>
          <a:xfrm>
            <a:off x="1245681" y="4188448"/>
            <a:ext cx="195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9483" y="4830471"/>
            <a:ext cx="3923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above is just a function that takes four inputs and produces four outputs.</a:t>
            </a:r>
          </a:p>
          <a:p>
            <a:endParaRPr lang="en-US" dirty="0"/>
          </a:p>
          <a:p>
            <a:r>
              <a:rPr lang="en-US" dirty="0" smtClean="0"/>
              <a:t>Usually the weights are initialized randomly and have to be tuned to get the function you want.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6082" y="1538745"/>
            <a:ext cx="22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E.g. State, action pairs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0309" y="1999344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E.g</a:t>
            </a:r>
            <a:r>
              <a:rPr lang="en-US" smtClean="0">
                <a:solidFill>
                  <a:schemeClr val="accent2"/>
                </a:solidFill>
              </a:rPr>
              <a:t>. </a:t>
            </a:r>
            <a:r>
              <a:rPr lang="en-US" dirty="0" smtClean="0">
                <a:solidFill>
                  <a:schemeClr val="accent2"/>
                </a:solidFill>
              </a:rPr>
              <a:t>Rewards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30717" y="1908077"/>
            <a:ext cx="42607" cy="613052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383448" y="2333416"/>
            <a:ext cx="5106" cy="385976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9560" y="1690689"/>
            <a:ext cx="82640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model = 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tf.keras.Sequential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([  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tf.keras.layers.Dense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(5, activation=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tf.nn.relu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input_shape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=(1,)), 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tf.keras.layers.Dense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(10, activation=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tf.nn.relu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), </a:t>
            </a:r>
          </a:p>
          <a:p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tf.keras.layers.Dense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(2)])</a:t>
            </a:r>
          </a:p>
          <a:p>
            <a:endParaRPr lang="en-US" sz="1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tf.constant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np.transpose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np.linspace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(-1,1,1000)]))</a:t>
            </a:r>
          </a:p>
          <a:p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y = model(x)</a:t>
            </a:r>
          </a:p>
          <a:p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plt.plot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sz="12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66" y="3159760"/>
            <a:ext cx="50292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1040" y="627888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input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353462" y="431062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outputs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57106"/>
          </a:xfrm>
        </p:spPr>
        <p:txBody>
          <a:bodyPr/>
          <a:lstStyle/>
          <a:p>
            <a:r>
              <a:rPr lang="en-US" dirty="0" smtClean="0"/>
              <a:t>Evaluating Performance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4931D9-57CF-3D4B-A792-8E7FAE9B6B2A}"/>
              </a:ext>
            </a:extLst>
          </p:cNvPr>
          <p:cNvGrpSpPr/>
          <p:nvPr/>
        </p:nvGrpSpPr>
        <p:grpSpPr>
          <a:xfrm>
            <a:off x="3415204" y="2226758"/>
            <a:ext cx="2754451" cy="1755570"/>
            <a:chOff x="3737114" y="1880232"/>
            <a:chExt cx="4330147" cy="27598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0899DBFD-6421-9F48-AACE-AB3196BEF465}"/>
                </a:ext>
              </a:extLst>
            </p:cNvPr>
            <p:cNvSpPr/>
            <p:nvPr/>
          </p:nvSpPr>
          <p:spPr>
            <a:xfrm>
              <a:off x="3737114" y="2262391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C22136E-1CA0-E041-956F-F51D8A3E0FB7}"/>
                </a:ext>
              </a:extLst>
            </p:cNvPr>
            <p:cNvSpPr/>
            <p:nvPr/>
          </p:nvSpPr>
          <p:spPr>
            <a:xfrm>
              <a:off x="3737114" y="3029692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7C6B537C-F9F1-0E48-A24F-2705FD50308A}"/>
                </a:ext>
              </a:extLst>
            </p:cNvPr>
            <p:cNvSpPr/>
            <p:nvPr/>
          </p:nvSpPr>
          <p:spPr>
            <a:xfrm>
              <a:off x="3737114" y="379699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AF462249-BF84-AB44-9C72-6517CB6F2499}"/>
                </a:ext>
              </a:extLst>
            </p:cNvPr>
            <p:cNvSpPr/>
            <p:nvPr/>
          </p:nvSpPr>
          <p:spPr>
            <a:xfrm>
              <a:off x="5042453" y="1880232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DE1FAB4A-1504-0841-AC4D-D4012F565E04}"/>
                </a:ext>
              </a:extLst>
            </p:cNvPr>
            <p:cNvSpPr/>
            <p:nvPr/>
          </p:nvSpPr>
          <p:spPr>
            <a:xfrm>
              <a:off x="5042453" y="2647533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38CB5AA-B4F1-EF44-AD9B-7128DBAD8E85}"/>
                </a:ext>
              </a:extLst>
            </p:cNvPr>
            <p:cNvSpPr/>
            <p:nvPr/>
          </p:nvSpPr>
          <p:spPr>
            <a:xfrm>
              <a:off x="5042453" y="3414834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9B3F36BF-92D3-B041-9B22-598FAEF498D7}"/>
                </a:ext>
              </a:extLst>
            </p:cNvPr>
            <p:cNvSpPr/>
            <p:nvPr/>
          </p:nvSpPr>
          <p:spPr>
            <a:xfrm>
              <a:off x="5042453" y="4181639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73032F3-F85C-934D-803F-CCF6C504C9BF}"/>
                </a:ext>
              </a:extLst>
            </p:cNvPr>
            <p:cNvSpPr/>
            <p:nvPr/>
          </p:nvSpPr>
          <p:spPr>
            <a:xfrm>
              <a:off x="6440557" y="1881476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1CBCE96-4FD7-1940-B324-EB4A1572B27D}"/>
                </a:ext>
              </a:extLst>
            </p:cNvPr>
            <p:cNvSpPr/>
            <p:nvPr/>
          </p:nvSpPr>
          <p:spPr>
            <a:xfrm>
              <a:off x="6440557" y="2648777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DE539C0-B254-BC4B-8833-13746BD872EE}"/>
                </a:ext>
              </a:extLst>
            </p:cNvPr>
            <p:cNvSpPr/>
            <p:nvPr/>
          </p:nvSpPr>
          <p:spPr>
            <a:xfrm>
              <a:off x="6440557" y="3416078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3CACB50-EA6C-1448-A352-7EB62E3714F6}"/>
                </a:ext>
              </a:extLst>
            </p:cNvPr>
            <p:cNvSpPr/>
            <p:nvPr/>
          </p:nvSpPr>
          <p:spPr>
            <a:xfrm>
              <a:off x="6440557" y="4182883"/>
              <a:ext cx="457200" cy="457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2D06621-62D7-0A43-83D8-3ABB99B0248E}"/>
                </a:ext>
              </a:extLst>
            </p:cNvPr>
            <p:cNvSpPr/>
            <p:nvPr/>
          </p:nvSpPr>
          <p:spPr>
            <a:xfrm>
              <a:off x="7610061" y="3165611"/>
              <a:ext cx="457200" cy="457200"/>
            </a:xfrm>
            <a:prstGeom prst="ellipse">
              <a:avLst/>
            </a:prstGeom>
            <a:solidFill>
              <a:srgbClr val="9F42E2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540EDE4-551C-684C-9D0B-8FF1F537D299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194314" y="2108832"/>
              <a:ext cx="848139" cy="3821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46A11D9-A055-734C-B4CE-B80EB1389A76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4194314" y="2108832"/>
              <a:ext cx="848139" cy="1149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85900BA-6581-E440-9BCA-A8BEDCD7479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4194314" y="2108832"/>
              <a:ext cx="848139" cy="1916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D08D1EA9-F666-C641-BD16-F7154BA78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5909" y="2838612"/>
              <a:ext cx="848139" cy="3821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6BD2C60E-038E-5248-957F-0AE87BAF8E21}"/>
                </a:ext>
              </a:extLst>
            </p:cNvPr>
            <p:cNvCxnSpPr/>
            <p:nvPr/>
          </p:nvCxnSpPr>
          <p:spPr>
            <a:xfrm flipV="1">
              <a:off x="4205909" y="2838612"/>
              <a:ext cx="848139" cy="1149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E629866-8AED-C043-BC48-3AD88F45E001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4194314" y="2490991"/>
              <a:ext cx="859734" cy="3476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2ACEADE-4E81-6443-A7FA-8C2C07153DF9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4194314" y="2490991"/>
              <a:ext cx="838201" cy="19167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1331AFC-C2AB-8D47-B83A-FDF468223373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4194314" y="3258292"/>
              <a:ext cx="857871" cy="1171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72D5CBD-6240-A849-9404-CE90667F8EB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194314" y="4025593"/>
              <a:ext cx="851450" cy="3809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011B3D82-02F8-8B4A-8496-05628C6E4948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 flipV="1">
              <a:off x="4194314" y="3643434"/>
              <a:ext cx="848139" cy="3821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F911DFB1-1136-9A46-916C-DBD1C006EDBD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>
              <a:off x="4194314" y="3258292"/>
              <a:ext cx="848139" cy="3851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5512B68-C66B-A041-8202-D752DE75499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499653" y="2108832"/>
              <a:ext cx="940904" cy="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3C67CD04-9FC8-F242-A6F1-B1702AA1A394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5499653" y="2108832"/>
              <a:ext cx="940904" cy="7685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B52C018D-2AF4-6B4F-A07E-BC0F15002040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5499653" y="2108832"/>
              <a:ext cx="940904" cy="15358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D3998EA-FAE0-554F-9037-E962365095DC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5499653" y="2108832"/>
              <a:ext cx="940904" cy="230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8A25911E-ED28-324B-91A5-074C951D79CC}"/>
                </a:ext>
              </a:extLst>
            </p:cNvPr>
            <p:cNvCxnSpPr/>
            <p:nvPr/>
          </p:nvCxnSpPr>
          <p:spPr>
            <a:xfrm>
              <a:off x="5522637" y="2854266"/>
              <a:ext cx="940904" cy="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D704DD1B-AFC6-6241-A2A1-59D28F491B32}"/>
                </a:ext>
              </a:extLst>
            </p:cNvPr>
            <p:cNvCxnSpPr>
              <a:cxnSpLocks/>
            </p:cNvCxnSpPr>
            <p:nvPr/>
          </p:nvCxnSpPr>
          <p:spPr>
            <a:xfrm>
              <a:off x="5522637" y="2854266"/>
              <a:ext cx="940904" cy="7685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D5B8151-FA39-0E44-B83F-7EF1D30535B6}"/>
                </a:ext>
              </a:extLst>
            </p:cNvPr>
            <p:cNvCxnSpPr>
              <a:cxnSpLocks/>
            </p:cNvCxnSpPr>
            <p:nvPr/>
          </p:nvCxnSpPr>
          <p:spPr>
            <a:xfrm>
              <a:off x="5522637" y="2854266"/>
              <a:ext cx="940904" cy="15358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718E999A-0EE6-1E4C-9021-2C477E7D3E97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5522637" y="2110076"/>
              <a:ext cx="917920" cy="7441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FAF7B9C0-5275-394E-8344-660C79BEA73C}"/>
                </a:ext>
              </a:extLst>
            </p:cNvPr>
            <p:cNvCxnSpPr/>
            <p:nvPr/>
          </p:nvCxnSpPr>
          <p:spPr>
            <a:xfrm>
              <a:off x="5493232" y="3634986"/>
              <a:ext cx="940904" cy="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9E56FBEF-6D4E-C444-8BB4-06A090F914E8}"/>
                </a:ext>
              </a:extLst>
            </p:cNvPr>
            <p:cNvCxnSpPr>
              <a:cxnSpLocks/>
            </p:cNvCxnSpPr>
            <p:nvPr/>
          </p:nvCxnSpPr>
          <p:spPr>
            <a:xfrm>
              <a:off x="5493232" y="3634986"/>
              <a:ext cx="940904" cy="7685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03E1E12-E219-8642-A014-E2CC2BB080B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5493232" y="2877377"/>
              <a:ext cx="947325" cy="7576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72A77B8-B7C5-824D-8A00-FEC24B1C453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5493232" y="2110076"/>
              <a:ext cx="947325" cy="15249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B17A204-E541-3645-8CB9-A5509F604284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5499653" y="4410239"/>
              <a:ext cx="940904" cy="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CF14424-507A-2C44-98D8-273FCB10B53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5499653" y="3644678"/>
              <a:ext cx="940904" cy="765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38BB2A8-9C57-AF47-9B17-EF558C54C0EE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499653" y="2877377"/>
              <a:ext cx="940904" cy="1532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63B9030B-713F-E845-9885-4463F36BFF8B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5499653" y="2110076"/>
              <a:ext cx="940904" cy="23001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DB51CD4-BDDD-5347-8C49-804889CAF6BB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6897757" y="2110076"/>
              <a:ext cx="712304" cy="12841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5CB578D4-FBA7-7B45-A762-D741F90B0876}"/>
                </a:ext>
              </a:extLst>
            </p:cNvPr>
            <p:cNvCxnSpPr>
              <a:cxnSpLocks/>
              <a:stCxn id="19" idx="2"/>
              <a:endCxn id="18" idx="6"/>
            </p:cNvCxnSpPr>
            <p:nvPr/>
          </p:nvCxnSpPr>
          <p:spPr>
            <a:xfrm flipH="1">
              <a:off x="6897757" y="3394211"/>
              <a:ext cx="712304" cy="10172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A301047-8852-C54D-BFDB-3535B04A8976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6897757" y="2877377"/>
              <a:ext cx="712304" cy="516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6A22C6D-6E07-774E-83D1-14CDC7FDFCC0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6897757" y="3394211"/>
              <a:ext cx="712304" cy="250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12C4300-C66E-C646-8ECF-4E838D3075B8}"/>
              </a:ext>
            </a:extLst>
          </p:cNvPr>
          <p:cNvSpPr txBox="1"/>
          <p:nvPr/>
        </p:nvSpPr>
        <p:spPr>
          <a:xfrm>
            <a:off x="457427" y="2713649"/>
            <a:ext cx="95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 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6212041-B418-2B47-878D-63A8ECDED8AD}"/>
              </a:ext>
            </a:extLst>
          </p:cNvPr>
          <p:cNvSpPr txBox="1"/>
          <p:nvPr/>
        </p:nvSpPr>
        <p:spPr>
          <a:xfrm>
            <a:off x="1415706" y="2068976"/>
            <a:ext cx="14830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[1, 0, 0]</a:t>
            </a:r>
          </a:p>
          <a:p>
            <a:r>
              <a:rPr lang="en-US" sz="2500" dirty="0"/>
              <a:t>[0, 1, 0]</a:t>
            </a:r>
          </a:p>
          <a:p>
            <a:r>
              <a:rPr lang="en-US" sz="2500" dirty="0"/>
              <a:t>[1, 0, 0]</a:t>
            </a:r>
          </a:p>
          <a:p>
            <a:r>
              <a:rPr lang="en-US" sz="2500" dirty="0"/>
              <a:t>[0, 0, 1]</a:t>
            </a:r>
          </a:p>
          <a:p>
            <a:r>
              <a:rPr lang="en-US" sz="2500" dirty="0"/>
              <a:t>[0, 0, 1]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A1D01FE-4EB7-1A45-9A58-0C0B4FC70F1D}"/>
              </a:ext>
            </a:extLst>
          </p:cNvPr>
          <p:cNvSpPr txBox="1"/>
          <p:nvPr/>
        </p:nvSpPr>
        <p:spPr>
          <a:xfrm>
            <a:off x="6799605" y="1666856"/>
            <a:ext cx="950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F42E2"/>
                </a:solidFill>
              </a:rPr>
              <a:t>f(x)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E5D46DB-E202-D14A-AC55-481FDF3E32AC}"/>
              </a:ext>
            </a:extLst>
          </p:cNvPr>
          <p:cNvSpPr txBox="1"/>
          <p:nvPr/>
        </p:nvSpPr>
        <p:spPr>
          <a:xfrm>
            <a:off x="8228403" y="1590826"/>
            <a:ext cx="475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3F21970-A203-0A49-AB0D-E03EEDFA2BC7}"/>
              </a:ext>
            </a:extLst>
          </p:cNvPr>
          <p:cNvSpPr txBox="1"/>
          <p:nvPr/>
        </p:nvSpPr>
        <p:spPr>
          <a:xfrm>
            <a:off x="8193097" y="2519331"/>
            <a:ext cx="9509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101</a:t>
            </a:r>
          </a:p>
          <a:p>
            <a:r>
              <a:rPr lang="en-US" sz="2500" dirty="0"/>
              <a:t>13</a:t>
            </a:r>
          </a:p>
          <a:p>
            <a:r>
              <a:rPr lang="en-US" sz="2500" dirty="0"/>
              <a:t>43</a:t>
            </a:r>
          </a:p>
          <a:p>
            <a:r>
              <a:rPr lang="en-US" sz="2500" dirty="0"/>
              <a:t>23</a:t>
            </a:r>
          </a:p>
          <a:p>
            <a:r>
              <a:rPr lang="en-US" sz="2500" dirty="0"/>
              <a:t>542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1667037-8F9E-064A-A75B-4F07AEA74462}"/>
              </a:ext>
            </a:extLst>
          </p:cNvPr>
          <p:cNvSpPr txBox="1"/>
          <p:nvPr/>
        </p:nvSpPr>
        <p:spPr>
          <a:xfrm>
            <a:off x="6913070" y="2555046"/>
            <a:ext cx="9509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201</a:t>
            </a:r>
          </a:p>
          <a:p>
            <a:r>
              <a:rPr lang="en-US" sz="2500" dirty="0"/>
              <a:t>18</a:t>
            </a:r>
          </a:p>
          <a:p>
            <a:r>
              <a:rPr lang="en-US" sz="2500" dirty="0"/>
              <a:t>1</a:t>
            </a:r>
          </a:p>
          <a:p>
            <a:r>
              <a:rPr lang="en-US" sz="2500" dirty="0"/>
              <a:t>2</a:t>
            </a:r>
          </a:p>
          <a:p>
            <a:r>
              <a:rPr lang="en-US" sz="2500" dirty="0"/>
              <a:t>50</a:t>
            </a:r>
          </a:p>
          <a:p>
            <a:r>
              <a:rPr lang="en-US" sz="2500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0500FFFC-CF3E-9C4C-B892-942CD690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00" y="4927067"/>
            <a:ext cx="4747422" cy="133654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05000" y="6438272"/>
            <a:ext cx="485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Lots of other definitions for J can be used instead.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(Again)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DF7941-EC1D-694F-ACF8-D5AA72FB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6" r="49083"/>
          <a:stretch/>
        </p:blipFill>
        <p:spPr>
          <a:xfrm>
            <a:off x="1468120" y="1473200"/>
            <a:ext cx="6207760" cy="3855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041" y="5790129"/>
            <a:ext cx="770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sweet algorithm for doing this efficiently if the network has no cycles. </a:t>
            </a:r>
          </a:p>
          <a:p>
            <a:r>
              <a:rPr lang="en-US" dirty="0" smtClean="0"/>
              <a:t>Its called </a:t>
            </a:r>
            <a:r>
              <a:rPr lang="en-US" b="1" dirty="0" smtClean="0"/>
              <a:t>Back Propagation.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ge result for neural network backpropagation algorith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r="12659"/>
          <a:stretch/>
        </p:blipFill>
        <p:spPr bwMode="auto">
          <a:xfrm>
            <a:off x="391160" y="386080"/>
            <a:ext cx="8255000" cy="621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21" y="1690689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ECE 448: Control systems lab with hardware</a:t>
            </a:r>
          </a:p>
          <a:p>
            <a:r>
              <a:rPr lang="en-US" dirty="0" smtClean="0"/>
              <a:t>ECE 449: Control systems capstone</a:t>
            </a:r>
          </a:p>
          <a:p>
            <a:endParaRPr lang="en-US" dirty="0"/>
          </a:p>
          <a:p>
            <a:r>
              <a:rPr lang="en-US" dirty="0" smtClean="0"/>
              <a:t>Graduate courses</a:t>
            </a:r>
          </a:p>
          <a:p>
            <a:pPr lvl="1"/>
            <a:r>
              <a:rPr lang="en-US" dirty="0" smtClean="0"/>
              <a:t>547: Advanced linear control systems</a:t>
            </a:r>
          </a:p>
          <a:p>
            <a:pPr lvl="1"/>
            <a:r>
              <a:rPr lang="en-US" dirty="0" smtClean="0"/>
              <a:t>548: Linear multi-input / multi-output</a:t>
            </a:r>
          </a:p>
          <a:p>
            <a:pPr lvl="1"/>
            <a:r>
              <a:rPr lang="en-US" dirty="0" smtClean="0"/>
              <a:t>549: State estimation and system identification</a:t>
            </a:r>
          </a:p>
          <a:p>
            <a:pPr lvl="1"/>
            <a:r>
              <a:rPr lang="en-US" dirty="0" smtClean="0"/>
              <a:t>550: Optimal control </a:t>
            </a:r>
            <a:r>
              <a:rPr lang="en-US" dirty="0" smtClean="0">
                <a:solidFill>
                  <a:schemeClr val="accent6"/>
                </a:solidFill>
              </a:rPr>
              <a:t>(e.g. use the least energy)</a:t>
            </a:r>
          </a:p>
          <a:p>
            <a:pPr lvl="1"/>
            <a:r>
              <a:rPr lang="en-US" dirty="0" smtClean="0"/>
              <a:t>552: Power systems control</a:t>
            </a:r>
          </a:p>
          <a:p>
            <a:pPr lvl="1"/>
            <a:r>
              <a:rPr lang="en-US" dirty="0" smtClean="0"/>
              <a:t>570: Geometric control </a:t>
            </a:r>
            <a:r>
              <a:rPr lang="en-US" dirty="0" smtClean="0">
                <a:solidFill>
                  <a:schemeClr val="accent6"/>
                </a:solidFill>
              </a:rPr>
              <a:t>(e.g. robots, vehicles, manipulators)</a:t>
            </a:r>
          </a:p>
          <a:p>
            <a:pPr lvl="1"/>
            <a:r>
              <a:rPr lang="en-US" dirty="0" smtClean="0"/>
              <a:t>582: Digital control</a:t>
            </a:r>
          </a:p>
          <a:p>
            <a:pPr lvl="1"/>
            <a:r>
              <a:rPr lang="en-US" dirty="0" smtClean="0"/>
              <a:t>583: Nonlinear control</a:t>
            </a:r>
          </a:p>
          <a:p>
            <a:pPr lvl="1"/>
            <a:r>
              <a:rPr lang="en-US" dirty="0" smtClean="0"/>
              <a:t>585: Adaptive control </a:t>
            </a:r>
            <a:r>
              <a:rPr lang="en-US" dirty="0" smtClean="0">
                <a:solidFill>
                  <a:schemeClr val="accent6"/>
                </a:solidFill>
              </a:rPr>
              <a:t>(i.e. when the plant dynamics are drifting over time)</a:t>
            </a:r>
          </a:p>
          <a:p>
            <a:pPr lvl="1"/>
            <a:r>
              <a:rPr lang="en-US" dirty="0" smtClean="0"/>
              <a:t>593: Feedforward control</a:t>
            </a:r>
          </a:p>
          <a:p>
            <a:pPr lvl="1"/>
            <a:r>
              <a:rPr lang="en-US" dirty="0" smtClean="0"/>
              <a:t>594: Robust control </a:t>
            </a:r>
            <a:r>
              <a:rPr lang="en-US" dirty="0" smtClean="0">
                <a:solidFill>
                  <a:schemeClr val="accent6"/>
                </a:solidFill>
              </a:rPr>
              <a:t>(i.e. robust to disturbances, noise and uncertainty)</a:t>
            </a:r>
          </a:p>
          <a:p>
            <a:pPr lvl="1"/>
            <a:r>
              <a:rPr lang="en-US" dirty="0" smtClean="0"/>
              <a:t>597: Network control </a:t>
            </a:r>
            <a:r>
              <a:rPr lang="en-US" dirty="0" smtClean="0">
                <a:solidFill>
                  <a:schemeClr val="accent6"/>
                </a:solidFill>
              </a:rPr>
              <a:t>(e.g. control of swarms of robots)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1186" y="2191434"/>
            <a:ext cx="164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Still linear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control systems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653456" y="1608992"/>
            <a:ext cx="246184" cy="1811216"/>
          </a:xfrm>
          <a:prstGeom prst="rightBrace">
            <a:avLst>
              <a:gd name="adj1" fmla="val 36905"/>
              <a:gd name="adj2" fmla="val 50000"/>
            </a:avLst>
          </a:prstGeom>
          <a:ln w="15875">
            <a:solidFill>
              <a:schemeClr val="accent2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170" name="Picture 2" descr="etal geometry compared for three iris species: Iris setosa, Iris virginica, and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" y="2290130"/>
            <a:ext cx="7705090" cy="235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9455" y="1529755"/>
            <a:ext cx="710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iris genus from measurements of sepal length, sepal width</a:t>
            </a:r>
            <a:r>
              <a:rPr lang="en-US" smtClean="0"/>
              <a:t>, petal length, and petal width.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374" y="4754880"/>
            <a:ext cx="78749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of labeled </a:t>
            </a:r>
            <a:r>
              <a:rPr lang="en-US" smtClean="0"/>
              <a:t>data available. </a:t>
            </a:r>
            <a:r>
              <a:rPr lang="en-US" dirty="0" smtClean="0"/>
              <a:t>Each entry of the form [measurements, genus]</a:t>
            </a:r>
          </a:p>
          <a:p>
            <a:endParaRPr lang="en-US" dirty="0"/>
          </a:p>
          <a:p>
            <a:r>
              <a:rPr lang="en-US" dirty="0" smtClean="0"/>
              <a:t>Use some for training (the training set)</a:t>
            </a:r>
          </a:p>
          <a:p>
            <a:endParaRPr lang="en-US" dirty="0"/>
          </a:p>
          <a:p>
            <a:r>
              <a:rPr lang="en-US" dirty="0" smtClean="0"/>
              <a:t>Use some for testing (the test 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80" y="1690689"/>
            <a:ext cx="731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to: 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https://www.tensorflow.org/tutorials/eager/custom_training_walkthrough#configure_imports_and_eager_execution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Questions: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What happens if you add another hidden layer?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happens if you increase the learning 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3195" y="1263969"/>
            <a:ext cx="8817610" cy="4466271"/>
            <a:chOff x="325120" y="1690689"/>
            <a:chExt cx="8351520" cy="42158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120" y="1690689"/>
              <a:ext cx="8351520" cy="421584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36880" y="1930400"/>
              <a:ext cx="3972560" cy="4064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with Neural Networks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0800" y="5661024"/>
            <a:ext cx="292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is the “value function”</a:t>
            </a:r>
          </a:p>
          <a:p>
            <a:r>
              <a:rPr lang="en-US" dirty="0" smtClean="0"/>
              <a:t>A is the “advantage function”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026"/>
            <a:ext cx="9144000" cy="43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5376397"/>
            <a:ext cx="8778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https://towardsdatascience.com/cartpole-introduction-to-reinforcement-learning-ed0eb5b58288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Uses “Open AI Gym”: </a:t>
            </a:r>
            <a:r>
              <a:rPr lang="en-US" dirty="0" smtClean="0">
                <a:hlinkClick r:id="rId3"/>
              </a:rPr>
              <a:t>https://gym.openai.com/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6" y="1558609"/>
            <a:ext cx="3196271" cy="3196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90" y="1416369"/>
            <a:ext cx="4623724" cy="325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3770" y="4730066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 +1 every time step the pole remains upright.</a:t>
            </a:r>
          </a:p>
          <a:p>
            <a:r>
              <a:rPr lang="en-US" dirty="0" smtClean="0"/>
              <a:t>Limit 15 degrees or 2.4 units from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Cost-to-go Neural Network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Experience Replay</a:t>
            </a:r>
          </a:p>
          <a:p>
            <a:pPr lvl="1"/>
            <a:r>
              <a:rPr lang="en-US" dirty="0" smtClean="0"/>
              <a:t>Keep a memory of experiences and replay them to continually improve the cost-to-go network</a:t>
            </a:r>
          </a:p>
          <a:p>
            <a:pPr lvl="1"/>
            <a:r>
              <a:rPr lang="en-US" dirty="0" smtClean="0"/>
              <a:t>Randomly sample the memory to get state/action/reward triples, and add NN’s estimate of remaining cost to 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" y="2414270"/>
            <a:ext cx="5819140" cy="11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and Results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601" y="1690689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https://colab.research.google.com/drive/1eecEBoVNayubDFNxQuJHYtmHvgbUhJwP#scrollTo=Rq4NAPCkzO2z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 of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51" r="11222" b="6839"/>
          <a:stretch/>
        </p:blipFill>
        <p:spPr>
          <a:xfrm>
            <a:off x="-6283" y="1690689"/>
            <a:ext cx="9150283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ML doesn’t work for everything.</a:t>
            </a:r>
          </a:p>
          <a:p>
            <a:pPr lvl="1"/>
            <a:r>
              <a:rPr lang="en-US" dirty="0" smtClean="0"/>
              <a:t>What applications are best?</a:t>
            </a:r>
          </a:p>
          <a:p>
            <a:endParaRPr lang="en-US" dirty="0" smtClean="0"/>
          </a:p>
          <a:p>
            <a:r>
              <a:rPr lang="en-US" dirty="0" smtClean="0"/>
              <a:t>What is the relationship between classical control and machine learning?</a:t>
            </a:r>
          </a:p>
          <a:p>
            <a:pPr lvl="1"/>
            <a:r>
              <a:rPr lang="en-US" dirty="0" smtClean="0"/>
              <a:t>When would you *not* use machine learning?</a:t>
            </a:r>
          </a:p>
          <a:p>
            <a:pPr lvl="1"/>
            <a:endParaRPr lang="en-US" dirty="0"/>
          </a:p>
          <a:p>
            <a:r>
              <a:rPr lang="en-US" dirty="0" smtClean="0"/>
              <a:t>ML does better than people at driving, video games, stock market trading, etc. </a:t>
            </a:r>
          </a:p>
          <a:p>
            <a:pPr lvl="1"/>
            <a:r>
              <a:rPr lang="en-US" dirty="0" smtClean="0"/>
              <a:t>What will happen to human labor when ML is better than us at just about everything?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8207"/>
            <a:ext cx="7886700" cy="484963"/>
          </a:xfrm>
        </p:spPr>
        <p:txBody>
          <a:bodyPr/>
          <a:lstStyle/>
          <a:p>
            <a:r>
              <a:rPr lang="en-US" dirty="0" smtClean="0"/>
              <a:t>Often applied to classification problems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74885" y="2179355"/>
            <a:ext cx="6902204" cy="1278990"/>
            <a:chOff x="1274885" y="2179355"/>
            <a:chExt cx="6902204" cy="1278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22840" b="40993"/>
            <a:stretch/>
          </p:blipFill>
          <p:spPr>
            <a:xfrm>
              <a:off x="1274885" y="2179355"/>
              <a:ext cx="5704683" cy="1267881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602525" y="2717474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6979568" y="2673513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97617" y="2258016"/>
              <a:ext cx="8794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Tiger?</a:t>
              </a:r>
            </a:p>
            <a:p>
              <a:r>
                <a:rPr lang="en-US" dirty="0" smtClean="0"/>
                <a:t>Puppy?</a:t>
              </a:r>
            </a:p>
            <a:p>
              <a:r>
                <a:rPr lang="en-US" dirty="0" smtClean="0"/>
                <a:t>Fish?</a:t>
              </a:r>
            </a:p>
            <a:p>
              <a:r>
                <a:rPr lang="mr-IN" dirty="0" smtClean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549" y="4204260"/>
            <a:ext cx="7886700" cy="2347690"/>
            <a:chOff x="557549" y="4142716"/>
            <a:chExt cx="7886700" cy="2347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0607" y="4583718"/>
              <a:ext cx="6560585" cy="1906688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57549" y="4142716"/>
              <a:ext cx="7886700" cy="484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Can be adapted to decision making and control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383483" y="5075354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175891" y="5043121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163093" y="3205594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𝜽</a:t>
            </a:r>
            <a:r>
              <a:rPr lang="en-US" dirty="0" smtClean="0"/>
              <a:t>(image) = species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3383" y="3622946"/>
            <a:ext cx="638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find parameters </a:t>
            </a:r>
            <a:r>
              <a:rPr lang="en-US" dirty="0" smtClean="0"/>
              <a:t>𝜽</a:t>
            </a:r>
            <a:r>
              <a:rPr lang="en-US" dirty="0" smtClean="0"/>
              <a:t> to minimize number of misclassifications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56653" y="6488668"/>
            <a:ext cx="523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find parameters </a:t>
            </a:r>
            <a:r>
              <a:rPr lang="en-US" dirty="0" smtClean="0"/>
              <a:t>𝜽</a:t>
            </a:r>
            <a:r>
              <a:rPr lang="en-US" dirty="0" smtClean="0"/>
              <a:t> to maximize expected reward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6036" y="4081604"/>
            <a:ext cx="73713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smtClean="0"/>
              <a:t>Reinforcement Learning                         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8793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Examples</a:t>
            </a:r>
            <a:endParaRPr lang="en-US" dirty="0"/>
          </a:p>
        </p:txBody>
      </p:sp>
      <p:pic>
        <p:nvPicPr>
          <p:cNvPr id="2052" name="Picture 4" descr="https://cdn-images-1.medium.com/max/1600/1*hCxU4nK6ulpnwhSpgWiP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34" y="2354805"/>
            <a:ext cx="2541462" cy="193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9134" y="4419965"/>
            <a:ext cx="2710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labeled examples in.</a:t>
            </a:r>
          </a:p>
          <a:p>
            <a:r>
              <a:rPr lang="en-US" dirty="0" smtClean="0"/>
              <a:t>Needs millions of images.</a:t>
            </a:r>
          </a:p>
          <a:p>
            <a:r>
              <a:rPr lang="en-US" dirty="0" smtClean="0"/>
              <a:t>Once trained, is very good!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5223" y="1921580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classification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04230" y="1921580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Protein stability</a:t>
            </a:r>
            <a:endParaRPr lang="en-US"/>
          </a:p>
        </p:txBody>
      </p:sp>
      <p:pic>
        <p:nvPicPr>
          <p:cNvPr id="2056" name="Picture 8" descr="mage result for protein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61" y="2313929"/>
            <a:ext cx="2019126" cy="20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44562" y="4292179"/>
            <a:ext cx="420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amino acid sequence</a:t>
            </a:r>
          </a:p>
          <a:p>
            <a:r>
              <a:rPr lang="en-US" dirty="0" smtClean="0"/>
              <a:t>Predicts stability of the resulting protein</a:t>
            </a:r>
          </a:p>
          <a:p>
            <a:r>
              <a:rPr lang="en-US" dirty="0" smtClean="0"/>
              <a:t>Trained on experimental data</a:t>
            </a:r>
          </a:p>
          <a:p>
            <a:r>
              <a:rPr lang="en-US" dirty="0" smtClean="0"/>
              <a:t>Can use to predict stability of new proteins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38475" y="5684130"/>
            <a:ext cx="5145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https://www.ncbi.nlm.nih.gov/pubmed/28706065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58" y="212727"/>
            <a:ext cx="7886700" cy="9876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</a:t>
            </a:r>
            <a:r>
              <a:rPr lang="en-US" smtClean="0"/>
              <a:t>of Reinforcement Learning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9702D7-CF55-174F-80EC-0783207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7" y="1545895"/>
            <a:ext cx="3328416" cy="224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0DA825-7EF5-1D43-8AEA-961459F8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5" y="4337699"/>
            <a:ext cx="7032153" cy="2039324"/>
          </a:xfrm>
          <a:prstGeom prst="rect">
            <a:avLst/>
          </a:prstGeom>
        </p:spPr>
      </p:pic>
      <p:pic>
        <p:nvPicPr>
          <p:cNvPr id="3074" name="Picture 2" descr="https://storage.googleapis.com/deepmind-live-cms-alt/images/screenshot.width-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84" y="186656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32484" y="1200394"/>
            <a:ext cx="3323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 smtClean="0">
                <a:effectLst/>
                <a:latin typeface="Mikro" charset="0"/>
              </a:rPr>
              <a:t>AlphaStar</a:t>
            </a:r>
            <a:r>
              <a:rPr lang="en-US" b="0" i="0" dirty="0" smtClean="0">
                <a:effectLst/>
                <a:latin typeface="Mikro" charset="0"/>
              </a:rPr>
              <a:t>: Mastering the Real-Time Strategy Game StarCraft II</a:t>
            </a:r>
            <a:endParaRPr lang="en-US" b="0" i="0" dirty="0">
              <a:effectLst/>
              <a:latin typeface="Mik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Go: Deep Q-Learning</a:t>
            </a:r>
            <a:endParaRPr lang="en-US" dirty="0"/>
          </a:p>
        </p:txBody>
      </p:sp>
      <p:pic>
        <p:nvPicPr>
          <p:cNvPr id="1026" name="Picture 2" descr="raining time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44" y="1795989"/>
            <a:ext cx="5232582" cy="28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go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9" y="2070748"/>
            <a:ext cx="2591533" cy="25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85900" y="5259950"/>
            <a:ext cx="622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https://deepmind.com/blog/alphago-zero-learning-scratch/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Physically realistic robot running</a:t>
            </a:r>
            <a:endParaRPr lang="en-US" dirty="0"/>
          </a:p>
        </p:txBody>
      </p:sp>
      <p:pic>
        <p:nvPicPr>
          <p:cNvPr id="5" name="Google's DeepMind AI Just Taught Itself To Walk-gn4nRCC9Tw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742" y="1690689"/>
            <a:ext cx="7654515" cy="4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Reinforcement </a:t>
            </a:r>
            <a:r>
              <a:rPr lang="en-US" dirty="0" smtClean="0"/>
              <a:t>learning</a:t>
            </a:r>
          </a:p>
          <a:p>
            <a:pPr marL="976313" lvl="1" indent="-58738">
              <a:buNone/>
            </a:pP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://rail.eecs.berkeley.edu/deeprlcourse-fa17/index.html#lectures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Q-learning </a:t>
            </a:r>
            <a:r>
              <a:rPr lang="en-US" sz="1800" dirty="0" smtClean="0"/>
              <a:t>(Reinforcement learning with neural networks)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1478</TotalTime>
  <Words>1173</Words>
  <Application>Microsoft Macintosh PowerPoint</Application>
  <PresentationFormat>Letter Paper (8.5x11 in)</PresentationFormat>
  <Paragraphs>233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Calibri Light</vt:lpstr>
      <vt:lpstr>Courier</vt:lpstr>
      <vt:lpstr>Mangal</vt:lpstr>
      <vt:lpstr>Mikro</vt:lpstr>
      <vt:lpstr>Arial</vt:lpstr>
      <vt:lpstr>Office Theme</vt:lpstr>
      <vt:lpstr>ECE 447  Beyond Linear Control and Machine Learning</vt:lpstr>
      <vt:lpstr>This Course</vt:lpstr>
      <vt:lpstr>Next Courses</vt:lpstr>
      <vt:lpstr>Machine Learning</vt:lpstr>
      <vt:lpstr>Classification Examples</vt:lpstr>
      <vt:lpstr>Examples of Reinforcement Learning</vt:lpstr>
      <vt:lpstr>Alpha Go: Deep Q-Learning</vt:lpstr>
      <vt:lpstr>Physically realistic robot running</vt:lpstr>
      <vt:lpstr>Outline</vt:lpstr>
      <vt:lpstr>States, Actions and Rewards</vt:lpstr>
      <vt:lpstr>Policies</vt:lpstr>
      <vt:lpstr>Example: Goals and obstacles</vt:lpstr>
      <vt:lpstr>Reinforcement Learning Goal</vt:lpstr>
      <vt:lpstr>Maximizing J(𝜽) Using Gradient Assent </vt:lpstr>
      <vt:lpstr>Approximating </vt:lpstr>
      <vt:lpstr>Approximating</vt:lpstr>
      <vt:lpstr>The REINFORCE Algorithm</vt:lpstr>
      <vt:lpstr>Example</vt:lpstr>
      <vt:lpstr>Simple control example</vt:lpstr>
      <vt:lpstr>Limitations of REINFORCE</vt:lpstr>
      <vt:lpstr>Neural Networks</vt:lpstr>
      <vt:lpstr>Neural Networks</vt:lpstr>
      <vt:lpstr>Common Activation Functions</vt:lpstr>
      <vt:lpstr>Non-linearities</vt:lpstr>
      <vt:lpstr>Multiple Layers</vt:lpstr>
      <vt:lpstr>In Python</vt:lpstr>
      <vt:lpstr>Evaluating Performance</vt:lpstr>
      <vt:lpstr>Gradient Descent (Again)</vt:lpstr>
      <vt:lpstr>PowerPoint Presentation</vt:lpstr>
      <vt:lpstr>Example</vt:lpstr>
      <vt:lpstr>Example</vt:lpstr>
      <vt:lpstr>Reinforcement Learning with Neural Networks</vt:lpstr>
      <vt:lpstr>Examples</vt:lpstr>
      <vt:lpstr>Control Example</vt:lpstr>
      <vt:lpstr>Deep Q-Learning</vt:lpstr>
      <vt:lpstr>Python and Results</vt:lpstr>
      <vt:lpstr>The State of Machine Learning</vt:lpstr>
      <vt:lpstr>Discussion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447  Beyond Linear Control and Machine Learning</dc:title>
  <dc:creator>Eric Klavins</dc:creator>
  <cp:lastModifiedBy>Eric Klavins</cp:lastModifiedBy>
  <cp:revision>34</cp:revision>
  <dcterms:created xsi:type="dcterms:W3CDTF">2019-06-02T20:12:32Z</dcterms:created>
  <dcterms:modified xsi:type="dcterms:W3CDTF">2019-06-03T20:50:50Z</dcterms:modified>
</cp:coreProperties>
</file>